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94" r:id="rId5"/>
    <p:sldId id="289" r:id="rId6"/>
    <p:sldId id="269" r:id="rId7"/>
    <p:sldId id="267" r:id="rId8"/>
    <p:sldId id="268" r:id="rId9"/>
    <p:sldId id="271" r:id="rId10"/>
    <p:sldId id="277" r:id="rId11"/>
    <p:sldId id="278" r:id="rId12"/>
    <p:sldId id="276" r:id="rId13"/>
    <p:sldId id="28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199" autoAdjust="0"/>
  </p:normalViewPr>
  <p:slideViewPr>
    <p:cSldViewPr snapToGrid="0" snapToObjects="1">
      <p:cViewPr varScale="1">
        <p:scale>
          <a:sx n="99" d="100"/>
          <a:sy n="99" d="100"/>
        </p:scale>
        <p:origin x="19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</c:strCache>
            </c:strRef>
          </c:cat>
          <c:val>
            <c:numRef>
              <c:f>Sheet1!$B$2:$B$7</c:f>
              <c:numCache>
                <c:formatCode>_("$"* #,##0.00_);_("$"* \(#,##0.00\);_("$"* "-"??_);_(@_)</c:formatCode>
                <c:ptCount val="6"/>
                <c:pt idx="0">
                  <c:v>65603</c:v>
                </c:pt>
                <c:pt idx="1">
                  <c:v>59941</c:v>
                </c:pt>
                <c:pt idx="2">
                  <c:v>55830</c:v>
                </c:pt>
                <c:pt idx="3">
                  <c:v>52704</c:v>
                </c:pt>
                <c:pt idx="4">
                  <c:v>53484.51</c:v>
                </c:pt>
                <c:pt idx="5">
                  <c:v>48977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4-446C-8D04-877CB2B4C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884928"/>
        <c:axId val="133788416"/>
        <c:axId val="0"/>
      </c:bar3DChart>
      <c:catAx>
        <c:axId val="13388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788416"/>
        <c:crosses val="autoZero"/>
        <c:auto val="1"/>
        <c:lblAlgn val="ctr"/>
        <c:lblOffset val="100"/>
        <c:noMultiLvlLbl val="0"/>
      </c:catAx>
      <c:valAx>
        <c:axId val="133788416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388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9725BBC8-FDFB-436F-BE6B-F79AC753E74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6BED534C-3E3F-436E-A1CE-E28386D80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1CAF8B5-FB1B-4A41-8063-B2F431673A5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46A173CB-99C4-4BA6-A3BA-9F36EE01A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4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65603</a:t>
            </a:r>
          </a:p>
          <a:p>
            <a:r>
              <a:rPr lang="en-US" dirty="0"/>
              <a:t>59941</a:t>
            </a:r>
          </a:p>
          <a:p>
            <a:r>
              <a:rPr lang="en-US" dirty="0"/>
              <a:t>55830</a:t>
            </a:r>
          </a:p>
          <a:p>
            <a:r>
              <a:rPr lang="en-US" dirty="0"/>
              <a:t>52704</a:t>
            </a:r>
          </a:p>
          <a:p>
            <a:r>
              <a:rPr lang="en-US" dirty="0"/>
              <a:t>48977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86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0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5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want to start</a:t>
            </a:r>
            <a:r>
              <a:rPr lang="en-US" baseline="0" dirty="0"/>
              <a:t> with a brief introduction about our Library. The MPL serves our entire community. We see many different faces every day, and we see some of the same faces several times a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start out in the Library sitting in our parents laps; we return to get ready for school; we come for school projects or afterschool; we use it on college breaks; we return again when we are older, maybe with kids of our own; and we continue to use the library for recreation or continuing </a:t>
            </a:r>
            <a:r>
              <a:rPr lang="en-US" baseline="0" dirty="0" err="1"/>
              <a:t>ed</a:t>
            </a:r>
            <a:r>
              <a:rPr lang="en-US" baseline="0" dirty="0"/>
              <a:t> for years to come</a:t>
            </a:r>
          </a:p>
          <a:p>
            <a:endParaRPr lang="en-US" baseline="0" dirty="0"/>
          </a:p>
          <a:p>
            <a:r>
              <a:rPr lang="en-US" baseline="0" dirty="0"/>
              <a:t>We are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5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Five year table</a:t>
            </a:r>
          </a:p>
          <a:p>
            <a:r>
              <a:rPr lang="en-US" baseline="0" dirty="0"/>
              <a:t>82 downloads a day</a:t>
            </a:r>
          </a:p>
          <a:p>
            <a:r>
              <a:rPr lang="en-US" baseline="0" dirty="0"/>
              <a:t>2 programs a day</a:t>
            </a:r>
          </a:p>
          <a:p>
            <a:r>
              <a:rPr lang="en-US" baseline="0" dirty="0"/>
              <a:t>48 people per day at programs</a:t>
            </a:r>
          </a:p>
          <a:p>
            <a:r>
              <a:rPr lang="en-US" baseline="0" dirty="0"/>
              <a:t>123 information questions answered each day</a:t>
            </a:r>
          </a:p>
          <a:p>
            <a:endParaRPr lang="en-US" baseline="0" dirty="0"/>
          </a:p>
          <a:p>
            <a:r>
              <a:rPr lang="en-US" baseline="0" dirty="0"/>
              <a:t>Lean – 1/3 checkouts are self service</a:t>
            </a:r>
          </a:p>
          <a:p>
            <a:r>
              <a:rPr lang="en-US" baseline="0" dirty="0"/>
              <a:t>Complexion of services is changing</a:t>
            </a:r>
          </a:p>
          <a:p>
            <a:r>
              <a:rPr lang="en-US" baseline="0" dirty="0"/>
              <a:t>National averages – we are seeing more growth as compared to other members of OCLN and the national average.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Facilities/services balance</a:t>
            </a:r>
          </a:p>
          <a:p>
            <a:r>
              <a:rPr lang="en-US" dirty="0"/>
              <a:t>Public/Private partnership</a:t>
            </a:r>
          </a:p>
          <a:p>
            <a:r>
              <a:rPr lang="en-US" dirty="0"/>
              <a:t>MLF funded projects</a:t>
            </a:r>
          </a:p>
          <a:p>
            <a:r>
              <a:rPr lang="en-US" dirty="0"/>
              <a:t>Capital projects</a:t>
            </a:r>
          </a:p>
          <a:p>
            <a:r>
              <a:rPr lang="en-US" dirty="0"/>
              <a:t>Trustee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() = ranking as compared</a:t>
            </a:r>
            <a:r>
              <a:rPr lang="en-US" baseline="0" dirty="0"/>
              <a:t> to these libraries</a:t>
            </a:r>
          </a:p>
          <a:p>
            <a:r>
              <a:rPr lang="en-US" baseline="0" dirty="0"/>
              <a:t>Middle or better in usage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FY15</a:t>
            </a:r>
          </a:p>
          <a:p>
            <a:r>
              <a:rPr lang="en-US" dirty="0"/>
              <a:t>Middle</a:t>
            </a:r>
            <a:r>
              <a:rPr lang="en-US" baseline="0" dirty="0"/>
              <a:t> or better in usage statistics</a:t>
            </a:r>
          </a:p>
          <a:p>
            <a:r>
              <a:rPr lang="en-US" baseline="0" dirty="0"/>
              <a:t>We are in the bottom half for staffing and funding</a:t>
            </a:r>
          </a:p>
          <a:p>
            <a:r>
              <a:rPr lang="en-US" dirty="0"/>
              <a:t>Canton – we have higher</a:t>
            </a:r>
            <a:r>
              <a:rPr lang="en-US" baseline="0" dirty="0"/>
              <a:t> usage stats, with less staffing and less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73CB-99C4-4BA6-A3BA-9F36EE01A6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1/30/2019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210.JPG"/>
          <p:cNvPicPr>
            <a:picLocks noChangeAspect="1"/>
          </p:cNvPicPr>
          <p:nvPr/>
        </p:nvPicPr>
        <p:blipFill>
          <a:blip r:embed="rId3" cstate="print">
            <a:lum bright="17000"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925" y="2971800"/>
            <a:ext cx="3517900" cy="17049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Milton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Public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2450" y="5019675"/>
            <a:ext cx="4273550" cy="1343025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</a:rPr>
              <a:t>FY20 Budget Presentation</a:t>
            </a:r>
          </a:p>
          <a:p>
            <a:pPr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</a:rPr>
              <a:t>Warrant Committee Meeting</a:t>
            </a:r>
          </a:p>
          <a:p>
            <a:pPr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</a:rPr>
              <a:t>Monday, February 4, 2019</a:t>
            </a:r>
          </a:p>
        </p:txBody>
      </p:sp>
    </p:spTree>
    <p:extLst>
      <p:ext uri="{BB962C8B-B14F-4D97-AF65-F5344CB8AC3E}">
        <p14:creationId xmlns:p14="http://schemas.microsoft.com/office/powerpoint/2010/main" val="45704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Library Budget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 Aid Requirements</a:t>
            </a:r>
          </a:p>
          <a:p>
            <a:pPr lvl="1"/>
            <a:r>
              <a:rPr lang="en-US" dirty="0"/>
              <a:t>Municipal Appropriation Requirement</a:t>
            </a:r>
          </a:p>
          <a:p>
            <a:pPr lvl="2"/>
            <a:r>
              <a:rPr lang="en-US" dirty="0"/>
              <a:t>Includes appropriations </a:t>
            </a:r>
          </a:p>
          <a:p>
            <a:pPr lvl="2"/>
            <a:r>
              <a:rPr lang="en-US" dirty="0"/>
              <a:t>102.5% higher than average of previous three years</a:t>
            </a:r>
          </a:p>
          <a:p>
            <a:pPr lvl="2"/>
            <a:r>
              <a:rPr lang="en-US" dirty="0"/>
              <a:t>$1,452,692</a:t>
            </a:r>
          </a:p>
          <a:p>
            <a:pPr lvl="1"/>
            <a:r>
              <a:rPr lang="en-US" dirty="0"/>
              <a:t>Materials Expenditure Requirement</a:t>
            </a:r>
          </a:p>
          <a:p>
            <a:pPr lvl="2"/>
            <a:r>
              <a:rPr lang="en-US" dirty="0"/>
              <a:t>13% of combined appropriations and revolving to be spent on materials</a:t>
            </a:r>
          </a:p>
          <a:p>
            <a:pPr lvl="2"/>
            <a:r>
              <a:rPr lang="en-US" dirty="0"/>
              <a:t>Materials can be books, DVDs, eBooks, databases</a:t>
            </a:r>
          </a:p>
          <a:p>
            <a:pPr lvl="2"/>
            <a:r>
              <a:rPr lang="en-US" dirty="0"/>
              <a:t>Requirement can be met through appropriations and revolving accounts</a:t>
            </a:r>
          </a:p>
          <a:p>
            <a:pPr lvl="2"/>
            <a:r>
              <a:rPr lang="en-US" dirty="0"/>
              <a:t>$196,099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Factors Affecting FY20 Library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Materials Revolving Fund</a:t>
            </a:r>
          </a:p>
          <a:p>
            <a:pPr lvl="1"/>
            <a:r>
              <a:rPr lang="en-US" dirty="0"/>
              <a:t>Continued decrease in revenue since FY13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5879329"/>
              </p:ext>
            </p:extLst>
          </p:nvPr>
        </p:nvGraphicFramePr>
        <p:xfrm>
          <a:off x="1123720" y="2644048"/>
          <a:ext cx="6496280" cy="281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FY20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Budget WILL:</a:t>
            </a:r>
          </a:p>
          <a:p>
            <a:pPr lvl="1"/>
            <a:r>
              <a:rPr lang="en-US" dirty="0"/>
              <a:t>Maintain the status quo</a:t>
            </a:r>
          </a:p>
          <a:p>
            <a:endParaRPr lang="en-US" dirty="0"/>
          </a:p>
          <a:p>
            <a:r>
              <a:rPr lang="en-US" dirty="0"/>
              <a:t>This Budget will NOT meet all current demands, such as:</a:t>
            </a:r>
          </a:p>
          <a:p>
            <a:pPr lvl="1"/>
            <a:r>
              <a:rPr lang="en-US" dirty="0"/>
              <a:t>Training and technology assistance</a:t>
            </a:r>
          </a:p>
          <a:p>
            <a:pPr lvl="1"/>
            <a:r>
              <a:rPr lang="en-US" dirty="0"/>
              <a:t>Waiting lists for story times and other children’s programming</a:t>
            </a:r>
          </a:p>
          <a:p>
            <a:pPr lvl="1"/>
            <a:r>
              <a:rPr lang="en-US" dirty="0"/>
              <a:t>Programming to meet current demand</a:t>
            </a:r>
          </a:p>
          <a:p>
            <a:pPr lvl="1"/>
            <a:r>
              <a:rPr lang="en-US" dirty="0"/>
              <a:t>Waiting lists for school visits</a:t>
            </a:r>
          </a:p>
          <a:p>
            <a:pPr lvl="1"/>
            <a:r>
              <a:rPr lang="en-US" dirty="0"/>
              <a:t>Waiting lists for off site book discussions and technology training</a:t>
            </a:r>
          </a:p>
          <a:p>
            <a:pPr lvl="1"/>
            <a:r>
              <a:rPr lang="en-US" dirty="0"/>
              <a:t>Wait times for eBook and print circulation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Presentation prepared by:</a:t>
            </a:r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/>
              <a:t>William </a:t>
            </a:r>
            <a:r>
              <a:rPr lang="en-US" dirty="0" err="1"/>
              <a:t>Adamczyk</a:t>
            </a:r>
            <a:r>
              <a:rPr lang="en-US" dirty="0"/>
              <a:t>, Library Director</a:t>
            </a:r>
          </a:p>
          <a:p>
            <a:pPr lvl="1"/>
            <a:r>
              <a:rPr lang="en-US" dirty="0"/>
              <a:t>The Board of Library Trustees:</a:t>
            </a:r>
          </a:p>
          <a:p>
            <a:pPr lvl="2"/>
            <a:r>
              <a:rPr lang="en-US" dirty="0"/>
              <a:t>John </a:t>
            </a:r>
            <a:r>
              <a:rPr lang="en-US" dirty="0" err="1"/>
              <a:t>Folcarelli</a:t>
            </a:r>
            <a:r>
              <a:rPr lang="en-US" dirty="0"/>
              <a:t>, Chair</a:t>
            </a:r>
          </a:p>
          <a:p>
            <a:pPr lvl="2"/>
            <a:r>
              <a:rPr lang="en-US" dirty="0"/>
              <a:t>Hyacinth </a:t>
            </a:r>
            <a:r>
              <a:rPr lang="en-US" dirty="0" err="1"/>
              <a:t>Crichlow</a:t>
            </a:r>
            <a:endParaRPr lang="en-US" dirty="0"/>
          </a:p>
          <a:p>
            <a:pPr lvl="2"/>
            <a:r>
              <a:rPr lang="en-US" dirty="0"/>
              <a:t>Raymond </a:t>
            </a:r>
            <a:r>
              <a:rPr lang="en-US" dirty="0" err="1"/>
              <a:t>Czwakiel</a:t>
            </a:r>
            <a:endParaRPr lang="en-US" dirty="0"/>
          </a:p>
          <a:p>
            <a:pPr lvl="2"/>
            <a:r>
              <a:rPr lang="en-US" dirty="0"/>
              <a:t>Philip Driscoll</a:t>
            </a:r>
          </a:p>
          <a:p>
            <a:pPr lvl="2"/>
            <a:r>
              <a:rPr lang="en-US" dirty="0"/>
              <a:t>Chiara </a:t>
            </a:r>
            <a:r>
              <a:rPr lang="en-US" dirty="0" err="1"/>
              <a:t>Frenquellucci</a:t>
            </a:r>
            <a:endParaRPr lang="en-US" dirty="0"/>
          </a:p>
          <a:p>
            <a:pPr lvl="2"/>
            <a:r>
              <a:rPr lang="en-US" dirty="0"/>
              <a:t>Paul Hays</a:t>
            </a:r>
          </a:p>
          <a:p>
            <a:pPr lvl="2"/>
            <a:r>
              <a:rPr lang="en-US" dirty="0"/>
              <a:t>Kristine </a:t>
            </a:r>
            <a:r>
              <a:rPr lang="en-US" dirty="0" err="1"/>
              <a:t>Hodlin</a:t>
            </a:r>
            <a:endParaRPr lang="en-US" dirty="0"/>
          </a:p>
          <a:p>
            <a:pPr lvl="2"/>
            <a:r>
              <a:rPr lang="en-US" dirty="0"/>
              <a:t>Kari McHugh</a:t>
            </a:r>
          </a:p>
          <a:p>
            <a:pPr lvl="2"/>
            <a:r>
              <a:rPr lang="en-US" dirty="0" err="1"/>
              <a:t>Sindu</a:t>
            </a:r>
            <a:r>
              <a:rPr lang="en-US" dirty="0"/>
              <a:t> Meier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1724025"/>
            <a:ext cx="5181600" cy="444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\\Mpldc-1\libadmin\PMcFiles\My Pictures\2012\Snapshot Day\yCIMG1407.JPG"/>
          <p:cNvPicPr>
            <a:picLocks noChangeAspect="1" noChangeArrowheads="1"/>
          </p:cNvPicPr>
          <p:nvPr/>
        </p:nvPicPr>
        <p:blipFill rotWithShape="1">
          <a:blip r:embed="rId3" cstate="print"/>
          <a:srcRect l="-3450" t="36291" r="3450"/>
          <a:stretch/>
        </p:blipFill>
        <p:spPr bwMode="auto">
          <a:xfrm>
            <a:off x="4653586" y="1908324"/>
            <a:ext cx="2113176" cy="1795048"/>
          </a:xfrm>
          <a:prstGeom prst="rect">
            <a:avLst/>
          </a:prstGeom>
          <a:noFill/>
        </p:spPr>
      </p:pic>
      <p:pic>
        <p:nvPicPr>
          <p:cNvPr id="5" name="Picture 4" descr="\\Mpldc-1\libadmin\PMcFiles\My Pictures\2012\Snapshot Day\CIMG1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6976" y="3850422"/>
            <a:ext cx="35560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Library -</a:t>
            </a:r>
            <a:br>
              <a:rPr lang="en-US" dirty="0"/>
            </a:br>
            <a:r>
              <a:rPr lang="en-US" dirty="0"/>
              <a:t>A Vital Part of Our Community</a:t>
            </a:r>
          </a:p>
        </p:txBody>
      </p:sp>
      <p:pic>
        <p:nvPicPr>
          <p:cNvPr id="6" name="Picture 2" descr="\\Mpldc-1\libadmin\PMcFiles\My Pictures\2012\Snapshot Day\CIMG1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8689"/>
          <a:stretch>
            <a:fillRect/>
          </a:stretch>
        </p:blipFill>
        <p:spPr bwMode="auto">
          <a:xfrm>
            <a:off x="2019300" y="4109911"/>
            <a:ext cx="2261520" cy="1857552"/>
          </a:xfrm>
          <a:prstGeom prst="rect">
            <a:avLst/>
          </a:prstGeom>
          <a:noFill/>
        </p:spPr>
      </p:pic>
      <p:pic>
        <p:nvPicPr>
          <p:cNvPr id="11" name="Picture 5" descr="\\Mpldc-1\libadmin\PMcFiles\My Pictures\2012\Snapshot Day\CIMG14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0800" y="1514911"/>
            <a:ext cx="325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4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Library Is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to All</a:t>
            </a:r>
          </a:p>
          <a:p>
            <a:r>
              <a:rPr lang="en-US" dirty="0"/>
              <a:t>Serving the Entire Community: toddlers, caregivers, tweens &amp; teens, students and adults, seniors</a:t>
            </a:r>
          </a:p>
          <a:p>
            <a:r>
              <a:rPr lang="en-US" dirty="0"/>
              <a:t>Everywhere: Main Library, online, in schools, Fuller Village, Farmers Market, Little Free Libraries</a:t>
            </a:r>
          </a:p>
        </p:txBody>
      </p:sp>
    </p:spTree>
    <p:extLst>
      <p:ext uri="{BB962C8B-B14F-4D97-AF65-F5344CB8AC3E}">
        <p14:creationId xmlns:p14="http://schemas.microsoft.com/office/powerpoint/2010/main" val="319345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Key FY18 Library Metrics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7547"/>
              </p:ext>
            </p:extLst>
          </p:nvPr>
        </p:nvGraphicFramePr>
        <p:xfrm>
          <a:off x="1438475" y="1646236"/>
          <a:ext cx="6362500" cy="3996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         FY14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FY18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3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18,840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 vs.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59,807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217.4%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Programs</a:t>
                      </a:r>
                      <a:r>
                        <a:rPr lang="en-US" sz="2000" baseline="0" dirty="0"/>
                        <a:t> Offered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581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 vs.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662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13.9%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1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Program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13,537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 vs.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17,446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28.9%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1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Reference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14,556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 vs.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44,980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/>
                        <a:t>209.0%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Rockwel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45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Recent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Space Planning implementation</a:t>
            </a:r>
          </a:p>
          <a:p>
            <a:pPr lvl="1"/>
            <a:r>
              <a:rPr lang="en-US" dirty="0"/>
              <a:t>Two new quiet study rooms</a:t>
            </a:r>
          </a:p>
          <a:p>
            <a:pPr lvl="1"/>
            <a:r>
              <a:rPr lang="en-US" dirty="0"/>
              <a:t>Two new semi-private study areas</a:t>
            </a:r>
          </a:p>
          <a:p>
            <a:pPr lvl="1"/>
            <a:r>
              <a:rPr lang="en-US" dirty="0"/>
              <a:t>Revitalization of the Café area, including five new study pods</a:t>
            </a:r>
          </a:p>
          <a:p>
            <a:r>
              <a:rPr lang="en-US" dirty="0"/>
              <a:t>Replaced lower level/stairwell flooring</a:t>
            </a:r>
          </a:p>
          <a:p>
            <a:r>
              <a:rPr lang="en-US" dirty="0"/>
              <a:t>Sealed Library Parking Lot</a:t>
            </a:r>
          </a:p>
          <a:p>
            <a:r>
              <a:rPr lang="en-US" dirty="0"/>
              <a:t>Expansion of online services</a:t>
            </a:r>
          </a:p>
          <a:p>
            <a:pPr lvl="1"/>
            <a:r>
              <a:rPr lang="en-US" dirty="0"/>
              <a:t>More dedicated funding for eBooks and </a:t>
            </a:r>
            <a:r>
              <a:rPr lang="en-US" dirty="0" err="1"/>
              <a:t>eAudiobooks</a:t>
            </a:r>
            <a:endParaRPr lang="en-US" dirty="0"/>
          </a:p>
          <a:p>
            <a:pPr lvl="1"/>
            <a:r>
              <a:rPr lang="en-US" dirty="0"/>
              <a:t>Introduced </a:t>
            </a:r>
            <a:r>
              <a:rPr lang="en-US" dirty="0" err="1"/>
              <a:t>Pronunciator</a:t>
            </a:r>
            <a:r>
              <a:rPr lang="en-US" dirty="0"/>
              <a:t> (language learning), Niche (video tutorials), Lynda.com (career/IT videos)</a:t>
            </a:r>
          </a:p>
          <a:p>
            <a:r>
              <a:rPr lang="en-US" dirty="0"/>
              <a:t>Technology training for staff and residents; including device training and training on Library services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Current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funding does not allow us:</a:t>
            </a:r>
          </a:p>
          <a:p>
            <a:pPr lvl="1"/>
            <a:r>
              <a:rPr lang="en-US" dirty="0"/>
              <a:t>To provide adequate eBook training and other Library workshops</a:t>
            </a:r>
          </a:p>
          <a:p>
            <a:pPr lvl="1"/>
            <a:r>
              <a:rPr lang="en-US" dirty="0"/>
              <a:t>To meet the attendance demands for story times</a:t>
            </a:r>
          </a:p>
          <a:p>
            <a:pPr lvl="1"/>
            <a:r>
              <a:rPr lang="en-US" dirty="0"/>
              <a:t>To meet the full potential of our facilities</a:t>
            </a:r>
          </a:p>
          <a:p>
            <a:pPr lvl="1"/>
            <a:r>
              <a:rPr lang="en-US" dirty="0"/>
              <a:t>To provide adequate teen services</a:t>
            </a:r>
          </a:p>
          <a:p>
            <a:pPr lvl="1"/>
            <a:r>
              <a:rPr lang="en-US" dirty="0"/>
              <a:t>To meet the current demands for new books </a:t>
            </a:r>
          </a:p>
          <a:p>
            <a:pPr lvl="1"/>
            <a:r>
              <a:rPr lang="en-US" dirty="0"/>
              <a:t>To fund two positions approved by the Personnel Committee</a:t>
            </a:r>
          </a:p>
        </p:txBody>
      </p:sp>
    </p:spTree>
    <p:extLst>
      <p:ext uri="{BB962C8B-B14F-4D97-AF65-F5344CB8AC3E}">
        <p14:creationId xmlns:p14="http://schemas.microsoft.com/office/powerpoint/2010/main" val="185635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We Compare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38444"/>
              </p:ext>
            </p:extLst>
          </p:nvPr>
        </p:nvGraphicFramePr>
        <p:xfrm>
          <a:off x="637516" y="1417638"/>
          <a:ext cx="8049284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987">
                <a:tc>
                  <a:txBody>
                    <a:bodyPr/>
                    <a:lstStyle/>
                    <a:p>
                      <a:r>
                        <a:rPr lang="en-US" dirty="0"/>
                        <a:t>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Hours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Attendance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Room Use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Belmont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268,997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Canton (g)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137,256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Hingham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246,827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Milford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130,580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Milton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27,374 (5)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3,114 (7)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215,632 (5)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17,446 (4)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1,111 (6)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Randolph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Stoughton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Wellesley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361,162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34,930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Winchester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239,047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025" y="5648325"/>
            <a:ext cx="6268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400" dirty="0"/>
              <a:t>* - Model Library</a:t>
            </a:r>
          </a:p>
          <a:p>
            <a:pPr marL="285750" indent="-285750">
              <a:buFontTx/>
              <a:buChar char="•"/>
            </a:pPr>
            <a:r>
              <a:rPr lang="en-US" sz="1400" dirty="0"/>
              <a:t>g - Geographic</a:t>
            </a:r>
          </a:p>
          <a:p>
            <a:pPr marL="285750" indent="-285750">
              <a:buFontTx/>
              <a:buChar char="•"/>
            </a:pPr>
            <a:r>
              <a:rPr lang="en-US" sz="1400" dirty="0"/>
              <a:t>p - Population</a:t>
            </a:r>
          </a:p>
        </p:txBody>
      </p:sp>
    </p:spTree>
    <p:extLst>
      <p:ext uri="{BB962C8B-B14F-4D97-AF65-F5344CB8AC3E}">
        <p14:creationId xmlns:p14="http://schemas.microsoft.com/office/powerpoint/2010/main" val="135081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We Compare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30118"/>
              </p:ext>
            </p:extLst>
          </p:nvPr>
        </p:nvGraphicFramePr>
        <p:xfrm>
          <a:off x="599417" y="1417638"/>
          <a:ext cx="8087383" cy="4095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443">
                <a:tc>
                  <a:txBody>
                    <a:bodyPr/>
                    <a:lstStyle/>
                    <a:p>
                      <a:r>
                        <a:rPr lang="en-US" dirty="0"/>
                        <a:t>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Circulation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Holdings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 Capita Operating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Belmont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595,286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209,921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$86.97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$2,224,945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Canton (g)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250,549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214,356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$1,163,512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Hingham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364,893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$1,647,409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Milford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183,377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230,676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$1,245,517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sz="1800" dirty="0"/>
                        <a:t>Milton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329,505 (5)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169,382 (7)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18.40 (6)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$58.25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(5)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$1,448,495 (5)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Randolph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180,918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$1,073,268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Stoughton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107,954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$1,052,874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Wellesley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899,078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$2,727,576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945">
                <a:tc>
                  <a:txBody>
                    <a:bodyPr/>
                    <a:lstStyle/>
                    <a:p>
                      <a:r>
                        <a:rPr lang="en-US" dirty="0"/>
                        <a:t>Winchester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508,867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$1,900,374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513582"/>
            <a:ext cx="6268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400" dirty="0"/>
              <a:t>* - Model Library</a:t>
            </a:r>
          </a:p>
          <a:p>
            <a:pPr marL="285750" indent="-285750">
              <a:buFontTx/>
              <a:buChar char="•"/>
            </a:pPr>
            <a:r>
              <a:rPr lang="en-US" sz="1400" dirty="0"/>
              <a:t>g - Geographic</a:t>
            </a:r>
          </a:p>
          <a:p>
            <a:pPr marL="285750" indent="-285750">
              <a:buFontTx/>
              <a:buChar char="•"/>
            </a:pPr>
            <a:r>
              <a:rPr lang="en-US" sz="1400" dirty="0"/>
              <a:t>p - Population</a:t>
            </a:r>
          </a:p>
        </p:txBody>
      </p:sp>
    </p:spTree>
    <p:extLst>
      <p:ext uri="{BB962C8B-B14F-4D97-AF65-F5344CB8AC3E}">
        <p14:creationId xmlns:p14="http://schemas.microsoft.com/office/powerpoint/2010/main" val="161807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We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Library has used historical data and a strategic planning process to anticipate demands for Library services</a:t>
            </a:r>
          </a:p>
          <a:p>
            <a:r>
              <a:rPr lang="en-US" dirty="0"/>
              <a:t>Annual Data Survey provided to MBLC</a:t>
            </a:r>
          </a:p>
          <a:p>
            <a:r>
              <a:rPr lang="en-US" dirty="0"/>
              <a:t>Five Year Financial Forecast</a:t>
            </a:r>
          </a:p>
          <a:p>
            <a:r>
              <a:rPr lang="en-US" dirty="0"/>
              <a:t>Library Long Range Plan FY17- FY21</a:t>
            </a:r>
          </a:p>
          <a:p>
            <a:pPr lvl="1"/>
            <a:r>
              <a:rPr lang="en-US" dirty="0"/>
              <a:t>Early Literacy</a:t>
            </a:r>
          </a:p>
          <a:p>
            <a:pPr lvl="1"/>
            <a:r>
              <a:rPr lang="en-US" dirty="0"/>
              <a:t>Lifelong Learning</a:t>
            </a:r>
          </a:p>
          <a:p>
            <a:pPr lvl="1"/>
            <a:r>
              <a:rPr lang="en-US" dirty="0"/>
              <a:t>Stimulate Imagination</a:t>
            </a:r>
          </a:p>
          <a:p>
            <a:pPr lvl="1"/>
            <a:r>
              <a:rPr lang="en-US" dirty="0"/>
              <a:t>Connect to the Online World</a:t>
            </a:r>
          </a:p>
          <a:p>
            <a:pPr lvl="1"/>
            <a:r>
              <a:rPr lang="en-US" dirty="0"/>
              <a:t>Visit a Comfortable Place – Physical &amp; Virtual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937</Words>
  <Application>Microsoft Office PowerPoint</Application>
  <PresentationFormat>On-screen Show (4:3)</PresentationFormat>
  <Paragraphs>271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Rockwell</vt:lpstr>
      <vt:lpstr>Wingdings 2</vt:lpstr>
      <vt:lpstr>Office Theme</vt:lpstr>
      <vt:lpstr>Milton Public Library</vt:lpstr>
      <vt:lpstr>The Library - A Vital Part of Our Community</vt:lpstr>
      <vt:lpstr>The Library Is . . .</vt:lpstr>
      <vt:lpstr>Key FY18 Library Metrics</vt:lpstr>
      <vt:lpstr>Recent Improvements</vt:lpstr>
      <vt:lpstr>Current Challenges</vt:lpstr>
      <vt:lpstr>How We Compare</vt:lpstr>
      <vt:lpstr>How We Compare</vt:lpstr>
      <vt:lpstr>How We Plan</vt:lpstr>
      <vt:lpstr>Library Budget Factors</vt:lpstr>
      <vt:lpstr>Factors Affecting FY20 Library Budget</vt:lpstr>
      <vt:lpstr>FY20 Budget</vt:lpstr>
      <vt:lpstr>Thank you</vt:lpstr>
    </vt:vector>
  </TitlesOfParts>
  <Company>Milton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Milton Public Library</dc:title>
  <dc:creator>William Adamczyk</dc:creator>
  <cp:lastModifiedBy>Will Adamczyk</cp:lastModifiedBy>
  <cp:revision>189</cp:revision>
  <cp:lastPrinted>2019-01-29T16:05:36Z</cp:lastPrinted>
  <dcterms:created xsi:type="dcterms:W3CDTF">2015-12-22T01:16:40Z</dcterms:created>
  <dcterms:modified xsi:type="dcterms:W3CDTF">2019-01-30T17:23:39Z</dcterms:modified>
</cp:coreProperties>
</file>